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handoutMasterIdLst>
    <p:handoutMasterId r:id="rId24"/>
  </p:handoutMasterIdLst>
  <p:sldIdLst>
    <p:sldId id="256" r:id="rId3"/>
    <p:sldId id="278" r:id="rId4"/>
    <p:sldId id="284" r:id="rId5"/>
    <p:sldId id="263" r:id="rId6"/>
    <p:sldId id="266" r:id="rId7"/>
    <p:sldId id="272" r:id="rId8"/>
    <p:sldId id="267" r:id="rId9"/>
    <p:sldId id="271" r:id="rId10"/>
    <p:sldId id="268" r:id="rId11"/>
    <p:sldId id="270" r:id="rId12"/>
    <p:sldId id="273" r:id="rId13"/>
    <p:sldId id="274" r:id="rId14"/>
    <p:sldId id="275" r:id="rId15"/>
    <p:sldId id="276" r:id="rId16"/>
    <p:sldId id="277" r:id="rId17"/>
    <p:sldId id="283" r:id="rId18"/>
    <p:sldId id="279" r:id="rId19"/>
    <p:sldId id="280" r:id="rId20"/>
    <p:sldId id="282" r:id="rId21"/>
    <p:sldId id="281"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35"/>
    <a:srgbClr val="009900"/>
    <a:srgbClr val="B40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720" autoAdjust="0"/>
  </p:normalViewPr>
  <p:slideViewPr>
    <p:cSldViewPr>
      <p:cViewPr varScale="1">
        <p:scale>
          <a:sx n="99" d="100"/>
          <a:sy n="99" d="100"/>
        </p:scale>
        <p:origin x="31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90B2347B-F371-4B59-992D-BF136017EBD4}" type="datetimeFigureOut">
              <a:rPr lang="en-US" smtClean="0">
                <a:latin typeface="Arial"/>
              </a:rPr>
              <a:t>10/5/2018</a:t>
            </a:fld>
            <a:endParaRPr lang="en-US" dirty="0">
              <a:latin typeface="Arial"/>
            </a:endParaRPr>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736FD648-97E3-4403-839A-90BFB34F69E4}"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811065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atin typeface="Arial"/>
              </a:defRPr>
            </a:lvl1pPr>
          </a:lstStyle>
          <a:p>
            <a:fld id="{0C935E72-9B82-4D21-A286-6E78ED3278A3}" type="datetimeFigureOut">
              <a:rPr lang="en-US" smtClean="0"/>
              <a:pPr/>
              <a:t>10/5/2018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atin typeface="Arial"/>
              </a:defRPr>
            </a:lvl1pPr>
          </a:lstStyle>
          <a:p>
            <a:fld id="{0D7FC295-7663-40B8-9235-1490CABB6813}" type="slidenum">
              <a:rPr lang="en-US" smtClean="0"/>
              <a:pPr/>
              <a:t>‹#›</a:t>
            </a:fld>
            <a:endParaRPr lang="en-US" dirty="0"/>
          </a:p>
        </p:txBody>
      </p:sp>
    </p:spTree>
    <p:extLst>
      <p:ext uri="{BB962C8B-B14F-4D97-AF65-F5344CB8AC3E}">
        <p14:creationId xmlns:p14="http://schemas.microsoft.com/office/powerpoint/2010/main" val="134237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8-18-15</a:t>
            </a:r>
            <a:r>
              <a:rPr lang="en-US" dirty="0" smtClean="0"/>
              <a:t>, 2015</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t>1</a:t>
            </a:fld>
            <a:endParaRPr lang="en-US"/>
          </a:p>
        </p:txBody>
      </p:sp>
    </p:spTree>
    <p:extLst>
      <p:ext uri="{BB962C8B-B14F-4D97-AF65-F5344CB8AC3E}">
        <p14:creationId xmlns:p14="http://schemas.microsoft.com/office/powerpoint/2010/main" val="350054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side of</a:t>
            </a:r>
            <a:r>
              <a:rPr lang="en-US" baseline="0" dirty="0" smtClean="0"/>
              <a:t> the home page, student are able to view and access helpful resources and links. Under the forms, the most common accessed forms are listed.  Under the helpful links, other resources that are useful to students are listed, such as links to our foundation scholarships  and the FAFSA.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10</a:t>
            </a:fld>
            <a:endParaRPr lang="en-US" dirty="0"/>
          </a:p>
        </p:txBody>
      </p:sp>
    </p:spTree>
    <p:extLst>
      <p:ext uri="{BB962C8B-B14F-4D97-AF65-F5344CB8AC3E}">
        <p14:creationId xmlns:p14="http://schemas.microsoft.com/office/powerpoint/2010/main" val="117439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can access their award information when they click on My Awards from the drop down menu.  Aid is grouped together by Scholarships and Grants and then loans, with a percentage indicating the ratio.  This aid need action which is indicated by the yellow background.  </a:t>
            </a:r>
          </a:p>
          <a:p>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11</a:t>
            </a:fld>
            <a:endParaRPr lang="en-US" dirty="0"/>
          </a:p>
        </p:txBody>
      </p:sp>
    </p:spTree>
    <p:extLst>
      <p:ext uri="{BB962C8B-B14F-4D97-AF65-F5344CB8AC3E}">
        <p14:creationId xmlns:p14="http://schemas.microsoft.com/office/powerpoint/2010/main" val="359532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student accepts their aid, the information turns green.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12</a:t>
            </a:fld>
            <a:endParaRPr lang="en-US" dirty="0"/>
          </a:p>
        </p:txBody>
      </p:sp>
    </p:spTree>
    <p:extLst>
      <p:ext uri="{BB962C8B-B14F-4D97-AF65-F5344CB8AC3E}">
        <p14:creationId xmlns:p14="http://schemas.microsoft.com/office/powerpoint/2010/main" val="410574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a:t>
            </a:r>
            <a:r>
              <a:rPr lang="en-US" baseline="0" dirty="0" smtClean="0"/>
              <a:t> student has accepted and/or declined their aid, they are able to navigate Award Letter from the drop down menu.  From this page student are able to view their completed award letter with printing options.  The student award letter history is list on this page so students are able to compare award letter when any revisions are made.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13</a:t>
            </a:fld>
            <a:endParaRPr lang="en-US" dirty="0"/>
          </a:p>
        </p:txBody>
      </p:sp>
    </p:spTree>
    <p:extLst>
      <p:ext uri="{BB962C8B-B14F-4D97-AF65-F5344CB8AC3E}">
        <p14:creationId xmlns:p14="http://schemas.microsoft.com/office/powerpoint/2010/main" val="327605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award letter that</a:t>
            </a:r>
            <a:r>
              <a:rPr lang="en-US" baseline="0" dirty="0" smtClean="0"/>
              <a:t> is generated indicates the aid the student had accepted.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14</a:t>
            </a:fld>
            <a:endParaRPr lang="en-US" dirty="0"/>
          </a:p>
        </p:txBody>
      </p:sp>
    </p:spTree>
    <p:extLst>
      <p:ext uri="{BB962C8B-B14F-4D97-AF65-F5344CB8AC3E}">
        <p14:creationId xmlns:p14="http://schemas.microsoft.com/office/powerpoint/2010/main" val="2792038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s are able to review their current Satisfactory Academic Progress (SAP) status as well as their history. Their current status is listed at the top of the page and is colored code according to their status.  Status information includes the last date their status was calculated and for which term, their current program, and an explanation of the status.  Details include information used to calculate the students current status such as their cumulative GPA and cumulative credit hours.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15</a:t>
            </a:fld>
            <a:endParaRPr lang="en-US" dirty="0"/>
          </a:p>
        </p:txBody>
      </p:sp>
    </p:spTree>
    <p:extLst>
      <p:ext uri="{BB962C8B-B14F-4D97-AF65-F5344CB8AC3E}">
        <p14:creationId xmlns:p14="http://schemas.microsoft.com/office/powerpoint/2010/main" val="2273674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a:t>
            </a:r>
            <a:r>
              <a:rPr lang="en-US" baseline="0" dirty="0" smtClean="0"/>
              <a:t> aid students have received an email to communicate our new self-service pages.  Table tents and fliers have been distributed across all three campuses and information has been posted on our reader boards.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16</a:t>
            </a:fld>
            <a:endParaRPr lang="en-US" dirty="0"/>
          </a:p>
        </p:txBody>
      </p:sp>
    </p:spTree>
    <p:extLst>
      <p:ext uri="{BB962C8B-B14F-4D97-AF65-F5344CB8AC3E}">
        <p14:creationId xmlns:p14="http://schemas.microsoft.com/office/powerpoint/2010/main" val="99950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are welcome to come to our FAFSA Lab for hand-on assistance as well as our front counter.  In addition, students can call or email, we are here to help.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19</a:t>
            </a:fld>
            <a:endParaRPr lang="en-US" dirty="0"/>
          </a:p>
        </p:txBody>
      </p:sp>
    </p:spTree>
    <p:extLst>
      <p:ext uri="{BB962C8B-B14F-4D97-AF65-F5344CB8AC3E}">
        <p14:creationId xmlns:p14="http://schemas.microsoft.com/office/powerpoint/2010/main" val="314262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a:t>
            </a:r>
            <a:r>
              <a:rPr lang="en-US" baseline="0" dirty="0" smtClean="0"/>
              <a:t> of Financial and Scholarship is excited to announce the launch of Self-Service Financial Aid pages for our students. This new service will allow students to view requirements, review their next steps, accept and decline aid, print awards, as well as providing helpful links and resources. Students simply log into their </a:t>
            </a:r>
            <a:r>
              <a:rPr lang="en-US" baseline="0" dirty="0" err="1" smtClean="0"/>
              <a:t>myClackamas</a:t>
            </a:r>
            <a:r>
              <a:rPr lang="en-US" baseline="0" dirty="0" smtClean="0"/>
              <a:t>, go to self-service and click on the financial aid tab.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2</a:t>
            </a:fld>
            <a:endParaRPr lang="en-US" dirty="0"/>
          </a:p>
        </p:txBody>
      </p:sp>
    </p:spTree>
    <p:extLst>
      <p:ext uri="{BB962C8B-B14F-4D97-AF65-F5344CB8AC3E}">
        <p14:creationId xmlns:p14="http://schemas.microsoft.com/office/powerpoint/2010/main" val="285743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clicking on Financial Aid, the student can navigate though the pages by hovering over ‘Financial Aid’ and activating the drop-down menus.  We will review the different pages, the information provided and the actions student can take.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3</a:t>
            </a:fld>
            <a:endParaRPr lang="en-US" dirty="0"/>
          </a:p>
        </p:txBody>
      </p:sp>
    </p:spTree>
    <p:extLst>
      <p:ext uri="{BB962C8B-B14F-4D97-AF65-F5344CB8AC3E}">
        <p14:creationId xmlns:p14="http://schemas.microsoft.com/office/powerpoint/2010/main" val="170413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Home Page,</a:t>
            </a:r>
            <a:r>
              <a:rPr lang="en-US" baseline="0" dirty="0" smtClean="0"/>
              <a:t> students can review current processing date, view their current Satisfactory Academic Progress status and navigate to specific award years.  At this time, 2017-2018 and 2018-19 year are available.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4</a:t>
            </a:fld>
            <a:endParaRPr lang="en-US" dirty="0"/>
          </a:p>
        </p:txBody>
      </p:sp>
    </p:spTree>
    <p:extLst>
      <p:ext uri="{BB962C8B-B14F-4D97-AF65-F5344CB8AC3E}">
        <p14:creationId xmlns:p14="http://schemas.microsoft.com/office/powerpoint/2010/main" val="301449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portion of the home page lists the status of the student required documents. Check lists are colored coded to draw attention to action items.  Clicking on the link will forward to the listing of required documents.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5</a:t>
            </a:fld>
            <a:endParaRPr lang="en-US" dirty="0"/>
          </a:p>
        </p:txBody>
      </p:sp>
    </p:spTree>
    <p:extLst>
      <p:ext uri="{BB962C8B-B14F-4D97-AF65-F5344CB8AC3E}">
        <p14:creationId xmlns:p14="http://schemas.microsoft.com/office/powerpoint/2010/main" val="284493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check list provide</a:t>
            </a:r>
            <a:r>
              <a:rPr lang="en-US" baseline="0" dirty="0" smtClean="0"/>
              <a:t>s a list of incomplete documents and completed documents.  Documents requiring forms have links that will take the student directly to the form needed.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6</a:t>
            </a:fld>
            <a:endParaRPr lang="en-US" dirty="0"/>
          </a:p>
        </p:txBody>
      </p:sp>
    </p:spTree>
    <p:extLst>
      <p:ext uri="{BB962C8B-B14F-4D97-AF65-F5344CB8AC3E}">
        <p14:creationId xmlns:p14="http://schemas.microsoft.com/office/powerpoint/2010/main" val="177802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items are completed they are displayed as such.</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7</a:t>
            </a:fld>
            <a:endParaRPr lang="en-US" dirty="0"/>
          </a:p>
        </p:txBody>
      </p:sp>
    </p:spTree>
    <p:extLst>
      <p:ext uri="{BB962C8B-B14F-4D97-AF65-F5344CB8AC3E}">
        <p14:creationId xmlns:p14="http://schemas.microsoft.com/office/powerpoint/2010/main" val="173836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can also access their documents from the drop down menu and then click on the Required Documents option.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8</a:t>
            </a:fld>
            <a:endParaRPr lang="en-US" dirty="0"/>
          </a:p>
        </p:txBody>
      </p:sp>
    </p:spTree>
    <p:extLst>
      <p:ext uri="{BB962C8B-B14F-4D97-AF65-F5344CB8AC3E}">
        <p14:creationId xmlns:p14="http://schemas.microsoft.com/office/powerpoint/2010/main" val="177748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current loan and Pell history</a:t>
            </a:r>
            <a:r>
              <a:rPr lang="en-US" baseline="0" dirty="0" smtClean="0"/>
              <a:t> is listed on the home page. Loans are listed out by each school code that the student has attended.  Unfortunately, we are unable to provide this list by name, but we do list the National Student Loan Date System link with our helpful links so student may log in using their FSA ID to review the information. </a:t>
            </a:r>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pPr/>
              <a:t>9</a:t>
            </a:fld>
            <a:endParaRPr lang="en-US" dirty="0"/>
          </a:p>
        </p:txBody>
      </p:sp>
    </p:spTree>
    <p:extLst>
      <p:ext uri="{BB962C8B-B14F-4D97-AF65-F5344CB8AC3E}">
        <p14:creationId xmlns:p14="http://schemas.microsoft.com/office/powerpoint/2010/main" val="21511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10371615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179045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197536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921419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366BB7-ECEE-D347-9903-ED8786F5B89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78427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66BB7-ECEE-D347-9903-ED8786F5B89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75500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366BB7-ECEE-D347-9903-ED8786F5B89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46329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366BB7-ECEE-D347-9903-ED8786F5B89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01709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66BB7-ECEE-D347-9903-ED8786F5B89E}"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67313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366BB7-ECEE-D347-9903-ED8786F5B89E}"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78183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66BB7-ECEE-D347-9903-ED8786F5B89E}"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98736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1474282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66BB7-ECEE-D347-9903-ED8786F5B89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229160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66BB7-ECEE-D347-9903-ED8786F5B89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35928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66BB7-ECEE-D347-9903-ED8786F5B89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624313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66BB7-ECEE-D347-9903-ED8786F5B89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350407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366BB7-ECEE-D347-9903-ED8786F5B89E}"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54485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5371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24572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59356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360145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297687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245304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pPr/>
              <a:t>10/5/2018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pPr/>
              <a:t>‹#›</a:t>
            </a:fld>
            <a:endParaRPr lang="en-US" dirty="0"/>
          </a:p>
        </p:txBody>
      </p:sp>
    </p:spTree>
    <p:extLst>
      <p:ext uri="{BB962C8B-B14F-4D97-AF65-F5344CB8AC3E}">
        <p14:creationId xmlns:p14="http://schemas.microsoft.com/office/powerpoint/2010/main" val="232217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PP_WhiteBase_SloGo.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973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66BB7-ECEE-D347-9903-ED8786F5B89E}" type="datetimeFigureOut">
              <a:rPr lang="en-US" smtClean="0"/>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37134726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selfservice.clackamas.edu/Student/"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P_WhiteCover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914400" y="1905000"/>
            <a:ext cx="7315200" cy="609600"/>
          </a:xfrm>
        </p:spPr>
        <p:txBody>
          <a:bodyPr>
            <a:noAutofit/>
          </a:bodyPr>
          <a:lstStyle/>
          <a:p>
            <a:r>
              <a:rPr lang="en-US" dirty="0" smtClean="0">
                <a:solidFill>
                  <a:schemeClr val="bg2"/>
                </a:solidFill>
                <a:latin typeface="Arial" panose="020B0604020202020204" pitchFamily="34" charset="0"/>
                <a:cs typeface="Arial" panose="020B0604020202020204" pitchFamily="34" charset="0"/>
              </a:rPr>
              <a:t>Financial Aid Self-Service</a:t>
            </a:r>
            <a:endParaRPr lang="en-US"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474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Resources and Links</a:t>
            </a:r>
            <a:endParaRPr lang="en-US" sz="4000" dirty="0">
              <a:solidFill>
                <a:schemeClr val="accent1">
                  <a:lumMod val="50000"/>
                </a:schemeClr>
              </a:solidFill>
            </a:endParaRPr>
          </a:p>
        </p:txBody>
      </p:sp>
      <p:pic>
        <p:nvPicPr>
          <p:cNvPr id="5" name="Content Placeholder 4"/>
          <p:cNvPicPr>
            <a:picLocks noGrp="1" noChangeAspect="1"/>
          </p:cNvPicPr>
          <p:nvPr>
            <p:ph sz="half" idx="1"/>
          </p:nvPr>
        </p:nvPicPr>
        <p:blipFill>
          <a:blip r:embed="rId3"/>
          <a:stretch>
            <a:fillRect/>
          </a:stretch>
        </p:blipFill>
        <p:spPr>
          <a:xfrm>
            <a:off x="1143000" y="1621055"/>
            <a:ext cx="2914650" cy="2828925"/>
          </a:xfrm>
          <a:prstGeom prst="rect">
            <a:avLst/>
          </a:prstGeom>
        </p:spPr>
      </p:pic>
      <p:pic>
        <p:nvPicPr>
          <p:cNvPr id="6" name="Content Placeholder 5"/>
          <p:cNvPicPr>
            <a:picLocks noGrp="1" noChangeAspect="1"/>
          </p:cNvPicPr>
          <p:nvPr>
            <p:ph sz="half" idx="2"/>
          </p:nvPr>
        </p:nvPicPr>
        <p:blipFill>
          <a:blip r:embed="rId4"/>
          <a:stretch>
            <a:fillRect/>
          </a:stretch>
        </p:blipFill>
        <p:spPr>
          <a:xfrm>
            <a:off x="5426510" y="1600200"/>
            <a:ext cx="2481979" cy="4525963"/>
          </a:xfrm>
          <a:prstGeom prst="rect">
            <a:avLst/>
          </a:prstGeom>
        </p:spPr>
      </p:pic>
    </p:spTree>
    <p:extLst>
      <p:ext uri="{BB962C8B-B14F-4D97-AF65-F5344CB8AC3E}">
        <p14:creationId xmlns:p14="http://schemas.microsoft.com/office/powerpoint/2010/main" val="225545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r>
              <a:rPr lang="en-US" sz="4000" dirty="0" smtClean="0">
                <a:solidFill>
                  <a:schemeClr val="accent1">
                    <a:lumMod val="50000"/>
                  </a:schemeClr>
                </a:solidFill>
              </a:rPr>
              <a:t>My Awards</a:t>
            </a:r>
            <a:br>
              <a:rPr lang="en-US" sz="4000" dirty="0" smtClean="0">
                <a:solidFill>
                  <a:schemeClr val="accent1">
                    <a:lumMod val="50000"/>
                  </a:schemeClr>
                </a:solidFill>
              </a:rPr>
            </a:br>
            <a:r>
              <a:rPr lang="en-US" sz="4000" dirty="0" smtClean="0">
                <a:solidFill>
                  <a:schemeClr val="accent1">
                    <a:lumMod val="50000"/>
                  </a:schemeClr>
                </a:solidFill>
              </a:rPr>
              <a:t>ready to accept/decline</a:t>
            </a:r>
            <a:r>
              <a:rPr lang="en-US" dirty="0" smtClean="0">
                <a:solidFill>
                  <a:schemeClr val="accent1">
                    <a:lumMod val="50000"/>
                  </a:schemeClr>
                </a:solidFill>
              </a:rPr>
              <a:t/>
            </a:r>
            <a:br>
              <a:rPr lang="en-US" dirty="0" smtClean="0">
                <a:solidFill>
                  <a:schemeClr val="accent1">
                    <a:lumMod val="50000"/>
                  </a:schemeClr>
                </a:solidFill>
              </a:rPr>
            </a:br>
            <a:r>
              <a:rPr lang="en-US" sz="3200" dirty="0" smtClean="0">
                <a:solidFill>
                  <a:schemeClr val="accent1">
                    <a:lumMod val="50000"/>
                  </a:schemeClr>
                </a:solidFill>
              </a:rPr>
              <a:t>(shows yellow)</a:t>
            </a:r>
            <a:endParaRPr lang="en-US" sz="3200" dirty="0">
              <a:solidFill>
                <a:schemeClr val="accent1">
                  <a:lumMod val="50000"/>
                </a:schemeClr>
              </a:solidFill>
            </a:endParaRPr>
          </a:p>
        </p:txBody>
      </p:sp>
      <p:pic>
        <p:nvPicPr>
          <p:cNvPr id="3" name="Picture 2"/>
          <p:cNvPicPr/>
          <p:nvPr/>
        </p:nvPicPr>
        <p:blipFill>
          <a:blip r:embed="rId3"/>
          <a:stretch>
            <a:fillRect/>
          </a:stretch>
        </p:blipFill>
        <p:spPr>
          <a:xfrm>
            <a:off x="1219200" y="2514600"/>
            <a:ext cx="6705600" cy="2936240"/>
          </a:xfrm>
          <a:prstGeom prst="rect">
            <a:avLst/>
          </a:prstGeom>
        </p:spPr>
      </p:pic>
    </p:spTree>
    <p:extLst>
      <p:ext uri="{BB962C8B-B14F-4D97-AF65-F5344CB8AC3E}">
        <p14:creationId xmlns:p14="http://schemas.microsoft.com/office/powerpoint/2010/main" val="4139107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447800"/>
          </a:xfrm>
        </p:spPr>
        <p:txBody>
          <a:bodyPr/>
          <a:lstStyle/>
          <a:p>
            <a:r>
              <a:rPr lang="en-US" sz="4000" dirty="0" smtClean="0">
                <a:solidFill>
                  <a:schemeClr val="accent1">
                    <a:lumMod val="50000"/>
                  </a:schemeClr>
                </a:solidFill>
              </a:rPr>
              <a:t>After accepted/declined</a:t>
            </a:r>
            <a:r>
              <a:rPr lang="en-US" dirty="0" smtClean="0">
                <a:solidFill>
                  <a:schemeClr val="accent1">
                    <a:lumMod val="50000"/>
                  </a:schemeClr>
                </a:solidFill>
              </a:rPr>
              <a:t/>
            </a:r>
            <a:br>
              <a:rPr lang="en-US" dirty="0" smtClean="0">
                <a:solidFill>
                  <a:schemeClr val="accent1">
                    <a:lumMod val="50000"/>
                  </a:schemeClr>
                </a:solidFill>
              </a:rPr>
            </a:br>
            <a:r>
              <a:rPr lang="en-US" sz="3200" dirty="0" smtClean="0">
                <a:solidFill>
                  <a:schemeClr val="accent1">
                    <a:lumMod val="50000"/>
                  </a:schemeClr>
                </a:solidFill>
              </a:rPr>
              <a:t>(turns green)</a:t>
            </a:r>
            <a:endParaRPr lang="en-US" sz="3200" dirty="0">
              <a:solidFill>
                <a:schemeClr val="accent1">
                  <a:lumMod val="50000"/>
                </a:schemeClr>
              </a:solidFill>
            </a:endParaRPr>
          </a:p>
        </p:txBody>
      </p:sp>
      <p:pic>
        <p:nvPicPr>
          <p:cNvPr id="3" name="Picture 2"/>
          <p:cNvPicPr/>
          <p:nvPr/>
        </p:nvPicPr>
        <p:blipFill>
          <a:blip r:embed="rId3"/>
          <a:stretch>
            <a:fillRect/>
          </a:stretch>
        </p:blipFill>
        <p:spPr>
          <a:xfrm>
            <a:off x="1371600" y="1600200"/>
            <a:ext cx="6248400" cy="4299857"/>
          </a:xfrm>
          <a:prstGeom prst="rect">
            <a:avLst/>
          </a:prstGeom>
        </p:spPr>
      </p:pic>
    </p:spTree>
    <p:extLst>
      <p:ext uri="{BB962C8B-B14F-4D97-AF65-F5344CB8AC3E}">
        <p14:creationId xmlns:p14="http://schemas.microsoft.com/office/powerpoint/2010/main" val="3281862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Award Letter</a:t>
            </a:r>
            <a:endParaRPr lang="en-US" dirty="0">
              <a:solidFill>
                <a:schemeClr val="accent1">
                  <a:lumMod val="50000"/>
                </a:schemeClr>
              </a:solidFill>
            </a:endParaRPr>
          </a:p>
        </p:txBody>
      </p:sp>
      <p:pic>
        <p:nvPicPr>
          <p:cNvPr id="3" name="Picture 2"/>
          <p:cNvPicPr/>
          <p:nvPr/>
        </p:nvPicPr>
        <p:blipFill>
          <a:blip r:embed="rId3"/>
          <a:stretch>
            <a:fillRect/>
          </a:stretch>
        </p:blipFill>
        <p:spPr>
          <a:xfrm>
            <a:off x="838200" y="1417638"/>
            <a:ext cx="5943600" cy="2272030"/>
          </a:xfrm>
          <a:prstGeom prst="rect">
            <a:avLst/>
          </a:prstGeom>
        </p:spPr>
      </p:pic>
      <p:pic>
        <p:nvPicPr>
          <p:cNvPr id="4" name="Picture 3"/>
          <p:cNvPicPr/>
          <p:nvPr/>
        </p:nvPicPr>
        <p:blipFill>
          <a:blip r:embed="rId4"/>
          <a:stretch>
            <a:fillRect/>
          </a:stretch>
        </p:blipFill>
        <p:spPr>
          <a:xfrm>
            <a:off x="5410200" y="4572000"/>
            <a:ext cx="3571875" cy="1219200"/>
          </a:xfrm>
          <a:prstGeom prst="rect">
            <a:avLst/>
          </a:prstGeom>
        </p:spPr>
      </p:pic>
      <p:cxnSp>
        <p:nvCxnSpPr>
          <p:cNvPr id="6" name="Straight Arrow Connector 5"/>
          <p:cNvCxnSpPr/>
          <p:nvPr/>
        </p:nvCxnSpPr>
        <p:spPr>
          <a:xfrm>
            <a:off x="5562600" y="1828800"/>
            <a:ext cx="1524000" cy="25908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Left Arrow 6"/>
          <p:cNvSpPr/>
          <p:nvPr/>
        </p:nvSpPr>
        <p:spPr>
          <a:xfrm rot="10800000">
            <a:off x="3352800" y="5174213"/>
            <a:ext cx="1771650" cy="666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11"/>
          <p:cNvSpPr txBox="1"/>
          <p:nvPr/>
        </p:nvSpPr>
        <p:spPr>
          <a:xfrm>
            <a:off x="3352799" y="5410200"/>
            <a:ext cx="157162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Previous Award Letters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459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Award Letter Terms and Conditions</a:t>
            </a:r>
            <a:endParaRPr lang="en-US" sz="4000" dirty="0">
              <a:solidFill>
                <a:schemeClr val="accent1">
                  <a:lumMod val="50000"/>
                </a:schemeClr>
              </a:solidFill>
            </a:endParaRPr>
          </a:p>
        </p:txBody>
      </p:sp>
      <p:pic>
        <p:nvPicPr>
          <p:cNvPr id="4" name="Picture 3"/>
          <p:cNvPicPr/>
          <p:nvPr/>
        </p:nvPicPr>
        <p:blipFill>
          <a:blip r:embed="rId3"/>
          <a:stretch>
            <a:fillRect/>
          </a:stretch>
        </p:blipFill>
        <p:spPr>
          <a:xfrm>
            <a:off x="1143000" y="1410419"/>
            <a:ext cx="6324600" cy="4609381"/>
          </a:xfrm>
          <a:prstGeom prst="rect">
            <a:avLst/>
          </a:prstGeom>
        </p:spPr>
      </p:pic>
    </p:spTree>
    <p:extLst>
      <p:ext uri="{BB962C8B-B14F-4D97-AF65-F5344CB8AC3E}">
        <p14:creationId xmlns:p14="http://schemas.microsoft.com/office/powerpoint/2010/main" val="391982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599"/>
          </a:xfrm>
        </p:spPr>
        <p:txBody>
          <a:bodyPr/>
          <a:lstStyle/>
          <a:p>
            <a:pPr algn="ctr"/>
            <a:r>
              <a:rPr lang="en-US" sz="2800" cap="none" dirty="0" smtClean="0">
                <a:solidFill>
                  <a:schemeClr val="accent1">
                    <a:lumMod val="50000"/>
                  </a:schemeClr>
                </a:solidFill>
              </a:rPr>
              <a:t>Satisfactory </a:t>
            </a:r>
            <a:r>
              <a:rPr lang="en-US" sz="2800" cap="none" dirty="0">
                <a:solidFill>
                  <a:schemeClr val="accent1">
                    <a:lumMod val="50000"/>
                  </a:schemeClr>
                </a:solidFill>
              </a:rPr>
              <a:t>Academic </a:t>
            </a:r>
            <a:r>
              <a:rPr lang="en-US" sz="2800" cap="none" dirty="0" smtClean="0">
                <a:solidFill>
                  <a:schemeClr val="accent1">
                    <a:lumMod val="50000"/>
                  </a:schemeClr>
                </a:solidFill>
              </a:rPr>
              <a:t>Progress (SAP) </a:t>
            </a:r>
            <a:br>
              <a:rPr lang="en-US" sz="2800" cap="none" dirty="0" smtClean="0">
                <a:solidFill>
                  <a:schemeClr val="accent1">
                    <a:lumMod val="50000"/>
                  </a:schemeClr>
                </a:solidFill>
              </a:rPr>
            </a:br>
            <a:r>
              <a:rPr lang="en-US" sz="2800" cap="none" dirty="0" smtClean="0">
                <a:solidFill>
                  <a:schemeClr val="accent1">
                    <a:lumMod val="50000"/>
                  </a:schemeClr>
                </a:solidFill>
              </a:rPr>
              <a:t>and History</a:t>
            </a:r>
            <a:endParaRPr lang="en-US" sz="2800" cap="none" dirty="0">
              <a:solidFill>
                <a:schemeClr val="accent1">
                  <a:lumMod val="50000"/>
                </a:schemeClr>
              </a:solidFill>
            </a:endParaRPr>
          </a:p>
        </p:txBody>
      </p:sp>
      <p:sp>
        <p:nvSpPr>
          <p:cNvPr id="3" name="Text Placeholder 2"/>
          <p:cNvSpPr>
            <a:spLocks noGrp="1"/>
          </p:cNvSpPr>
          <p:nvPr>
            <p:ph type="body" idx="1"/>
          </p:nvPr>
        </p:nvSpPr>
        <p:spPr>
          <a:xfrm>
            <a:off x="762000" y="1155440"/>
            <a:ext cx="3276600" cy="3886200"/>
          </a:xfrm>
        </p:spPr>
        <p:txBody>
          <a:bodyPr/>
          <a:lstStyle/>
          <a:p>
            <a:r>
              <a:rPr lang="en-US" dirty="0" smtClean="0"/>
              <a:t> </a:t>
            </a:r>
            <a:endParaRPr lang="en-US" dirty="0"/>
          </a:p>
        </p:txBody>
      </p:sp>
      <p:pic>
        <p:nvPicPr>
          <p:cNvPr id="5" name="Picture 4"/>
          <p:cNvPicPr/>
          <p:nvPr/>
        </p:nvPicPr>
        <p:blipFill>
          <a:blip r:embed="rId3"/>
          <a:stretch>
            <a:fillRect/>
          </a:stretch>
        </p:blipFill>
        <p:spPr>
          <a:xfrm>
            <a:off x="743552" y="1373562"/>
            <a:ext cx="4200525" cy="3449955"/>
          </a:xfrm>
          <a:prstGeom prst="rect">
            <a:avLst/>
          </a:prstGeom>
        </p:spPr>
      </p:pic>
      <p:pic>
        <p:nvPicPr>
          <p:cNvPr id="7" name="Picture 6"/>
          <p:cNvPicPr/>
          <p:nvPr/>
        </p:nvPicPr>
        <p:blipFill>
          <a:blip r:embed="rId4"/>
          <a:stretch>
            <a:fillRect/>
          </a:stretch>
        </p:blipFill>
        <p:spPr>
          <a:xfrm>
            <a:off x="5486400" y="1447800"/>
            <a:ext cx="3476625" cy="2911475"/>
          </a:xfrm>
          <a:prstGeom prst="rect">
            <a:avLst/>
          </a:prstGeom>
        </p:spPr>
      </p:pic>
    </p:spTree>
    <p:extLst>
      <p:ext uri="{BB962C8B-B14F-4D97-AF65-F5344CB8AC3E}">
        <p14:creationId xmlns:p14="http://schemas.microsoft.com/office/powerpoint/2010/main" val="4105264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latin typeface="Arial" panose="020B0604020202020204" pitchFamily="34" charset="0"/>
                <a:cs typeface="Arial" panose="020B0604020202020204" pitchFamily="34" charset="0"/>
              </a:rPr>
              <a:t>Communication</a:t>
            </a:r>
            <a:r>
              <a:rPr lang="en-US" dirty="0" smtClean="0">
                <a:solidFill>
                  <a:schemeClr val="accent1">
                    <a:lumMod val="50000"/>
                  </a:schemeClr>
                </a:solidFill>
              </a:rPr>
              <a:t> Plan</a:t>
            </a:r>
            <a:endParaRPr lang="en-US" dirty="0">
              <a:solidFill>
                <a:schemeClr val="accent1">
                  <a:lumMod val="50000"/>
                </a:schemeClr>
              </a:solidFill>
            </a:endParaRPr>
          </a:p>
        </p:txBody>
      </p:sp>
      <p:sp>
        <p:nvSpPr>
          <p:cNvPr id="4" name="Content Placeholder 3"/>
          <p:cNvSpPr>
            <a:spLocks noGrp="1"/>
          </p:cNvSpPr>
          <p:nvPr>
            <p:ph sz="half" idx="2"/>
          </p:nvPr>
        </p:nvSpPr>
        <p:spPr>
          <a:xfrm>
            <a:off x="4419600" y="1600200"/>
            <a:ext cx="4267200" cy="4525963"/>
          </a:xfrm>
        </p:spPr>
        <p:txBody>
          <a:bodyPr>
            <a:normAutofit/>
          </a:bodyPr>
          <a:lstStyle/>
          <a:p>
            <a:r>
              <a:rPr lang="en-US" sz="2400" dirty="0" smtClean="0"/>
              <a:t>Table Tents are being distributed to all three campuses.</a:t>
            </a:r>
          </a:p>
          <a:p>
            <a:r>
              <a:rPr lang="en-US" sz="2400" dirty="0" smtClean="0"/>
              <a:t>Flyers are being distributed to all three campuses.</a:t>
            </a:r>
          </a:p>
          <a:p>
            <a:r>
              <a:rPr lang="en-US" sz="2400" dirty="0" smtClean="0"/>
              <a:t>All outgoing communication to financial aid students will include a direct link to Self-Service:</a:t>
            </a:r>
          </a:p>
          <a:p>
            <a:pPr marL="0" indent="0">
              <a:buNone/>
            </a:pPr>
            <a:r>
              <a:rPr lang="en-US" sz="2400" dirty="0"/>
              <a:t> </a:t>
            </a:r>
            <a:r>
              <a:rPr lang="en-US" sz="1800" u="sng" dirty="0">
                <a:hlinkClick r:id="rId3"/>
              </a:rPr>
              <a:t>https://selfservice.clackamas.edu/Student/</a:t>
            </a:r>
            <a:endParaRPr lang="en-US" sz="1800" dirty="0"/>
          </a:p>
        </p:txBody>
      </p:sp>
      <p:sp>
        <p:nvSpPr>
          <p:cNvPr id="5" name="Content Placeholder 4"/>
          <p:cNvSpPr>
            <a:spLocks noGrp="1"/>
          </p:cNvSpPr>
          <p:nvPr>
            <p:ph sz="half" idx="1"/>
          </p:nvPr>
        </p:nvSpPr>
        <p:spPr>
          <a:xfrm>
            <a:off x="265959" y="1600200"/>
            <a:ext cx="4038600" cy="5029200"/>
          </a:xfrm>
        </p:spPr>
        <p:txBody>
          <a:bodyPr>
            <a:normAutofit/>
          </a:bodyPr>
          <a:lstStyle/>
          <a:p>
            <a:r>
              <a:rPr lang="en-US" sz="2400" dirty="0" smtClean="0"/>
              <a:t>On October 3</a:t>
            </a:r>
            <a:r>
              <a:rPr lang="en-US" sz="2400" baseline="30000" dirty="0" smtClean="0"/>
              <a:t>rd</a:t>
            </a:r>
            <a:r>
              <a:rPr lang="en-US" sz="2400" dirty="0" smtClean="0"/>
              <a:t> all Financial Aid students received an email announcing Self-Service:</a:t>
            </a:r>
          </a:p>
          <a:p>
            <a:pPr marL="0" indent="0">
              <a:buNone/>
            </a:pPr>
            <a:endParaRPr lang="en-US" dirty="0"/>
          </a:p>
        </p:txBody>
      </p:sp>
      <p:pic>
        <p:nvPicPr>
          <p:cNvPr id="6" name="Picture 5"/>
          <p:cNvPicPr>
            <a:picLocks noChangeAspect="1"/>
          </p:cNvPicPr>
          <p:nvPr/>
        </p:nvPicPr>
        <p:blipFill>
          <a:blip r:embed="rId4"/>
          <a:stretch>
            <a:fillRect/>
          </a:stretch>
        </p:blipFill>
        <p:spPr>
          <a:xfrm>
            <a:off x="675713" y="3200400"/>
            <a:ext cx="3601574" cy="3109912"/>
          </a:xfrm>
          <a:prstGeom prst="rect">
            <a:avLst/>
          </a:prstGeom>
        </p:spPr>
      </p:pic>
    </p:spTree>
    <p:extLst>
      <p:ext uri="{BB962C8B-B14F-4D97-AF65-F5344CB8AC3E}">
        <p14:creationId xmlns:p14="http://schemas.microsoft.com/office/powerpoint/2010/main" val="3106034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solidFill>
                  <a:schemeClr val="accent1">
                    <a:lumMod val="50000"/>
                  </a:schemeClr>
                </a:solidFill>
                <a:latin typeface="Arial" panose="020B0604020202020204" pitchFamily="34" charset="0"/>
                <a:cs typeface="Arial" panose="020B0604020202020204" pitchFamily="34" charset="0"/>
              </a:rPr>
              <a:t>“Student Experience” Tester Comments</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874837"/>
            <a:ext cx="4038600" cy="4525963"/>
          </a:xfrm>
        </p:spPr>
        <p:txBody>
          <a:bodyPr>
            <a:normAutofit fontScale="70000" lnSpcReduction="20000"/>
          </a:bodyPr>
          <a:lstStyle/>
          <a:p>
            <a:r>
              <a:rPr lang="en-US" sz="2000" i="1" dirty="0" smtClean="0">
                <a:solidFill>
                  <a:srgbClr val="009900"/>
                </a:solidFill>
              </a:rPr>
              <a:t>“</a:t>
            </a:r>
            <a:r>
              <a:rPr lang="en-US" sz="2000" i="1" dirty="0">
                <a:solidFill>
                  <a:srgbClr val="009900"/>
                </a:solidFill>
              </a:rPr>
              <a:t>It was nice seeing my current financial aid (SAP) status along with other documents listed to the right side as opposed to having to go through different links to find this </a:t>
            </a:r>
            <a:r>
              <a:rPr lang="en-US" sz="2000" i="1" dirty="0" smtClean="0">
                <a:solidFill>
                  <a:srgbClr val="009900"/>
                </a:solidFill>
              </a:rPr>
              <a:t>information.”</a:t>
            </a:r>
            <a:r>
              <a:rPr lang="en-US" sz="2000" dirty="0" smtClean="0">
                <a:solidFill>
                  <a:srgbClr val="009900"/>
                </a:solidFill>
              </a:rPr>
              <a:t> </a:t>
            </a:r>
            <a:br>
              <a:rPr lang="en-US" sz="2000" dirty="0" smtClean="0">
                <a:solidFill>
                  <a:srgbClr val="009900"/>
                </a:solidFill>
              </a:rPr>
            </a:br>
            <a:endParaRPr lang="en-US" sz="2000" dirty="0">
              <a:solidFill>
                <a:srgbClr val="009900"/>
              </a:solidFill>
            </a:endParaRPr>
          </a:p>
          <a:p>
            <a:r>
              <a:rPr lang="en-US" sz="2000" i="1" dirty="0">
                <a:solidFill>
                  <a:schemeClr val="accent6">
                    <a:lumMod val="75000"/>
                  </a:schemeClr>
                </a:solidFill>
              </a:rPr>
              <a:t>“The checklist is very convenient and easy to find. </a:t>
            </a:r>
            <a:r>
              <a:rPr lang="en-US" sz="2000" i="1" dirty="0" smtClean="0">
                <a:solidFill>
                  <a:schemeClr val="accent6">
                    <a:lumMod val="75000"/>
                  </a:schemeClr>
                </a:solidFill>
              </a:rPr>
              <a:t>“</a:t>
            </a:r>
            <a:br>
              <a:rPr lang="en-US" sz="2000" i="1" dirty="0" smtClean="0">
                <a:solidFill>
                  <a:schemeClr val="accent6">
                    <a:lumMod val="75000"/>
                  </a:schemeClr>
                </a:solidFill>
              </a:rPr>
            </a:br>
            <a:endParaRPr lang="en-US" sz="2000" i="1" dirty="0">
              <a:solidFill>
                <a:schemeClr val="accent6">
                  <a:lumMod val="75000"/>
                </a:schemeClr>
              </a:solidFill>
            </a:endParaRPr>
          </a:p>
          <a:p>
            <a:r>
              <a:rPr lang="en-US" sz="2000" i="1" dirty="0" smtClean="0">
                <a:solidFill>
                  <a:schemeClr val="accent5">
                    <a:lumMod val="75000"/>
                  </a:schemeClr>
                </a:solidFill>
              </a:rPr>
              <a:t>“</a:t>
            </a:r>
            <a:r>
              <a:rPr lang="en-US" sz="2100" i="1" dirty="0">
                <a:solidFill>
                  <a:schemeClr val="accent5">
                    <a:lumMod val="75000"/>
                  </a:schemeClr>
                </a:solidFill>
              </a:rPr>
              <a:t>I love the resources links! The FAFSA link, IRS Tax link, and NSLDS are my favorites</a:t>
            </a:r>
            <a:r>
              <a:rPr lang="en-US" sz="2100" i="1" dirty="0" smtClean="0">
                <a:solidFill>
                  <a:schemeClr val="accent5">
                    <a:lumMod val="75000"/>
                  </a:schemeClr>
                </a:solidFill>
              </a:rPr>
              <a:t>!.”</a:t>
            </a:r>
            <a:br>
              <a:rPr lang="en-US" sz="2100" i="1" dirty="0" smtClean="0">
                <a:solidFill>
                  <a:schemeClr val="accent5">
                    <a:lumMod val="75000"/>
                  </a:schemeClr>
                </a:solidFill>
              </a:rPr>
            </a:br>
            <a:endParaRPr lang="en-US" sz="2100" i="1" dirty="0">
              <a:solidFill>
                <a:schemeClr val="accent5">
                  <a:lumMod val="75000"/>
                </a:schemeClr>
              </a:solidFill>
            </a:endParaRPr>
          </a:p>
          <a:p>
            <a:r>
              <a:rPr lang="en-US" sz="2100" i="1" dirty="0">
                <a:solidFill>
                  <a:schemeClr val="accent2">
                    <a:lumMod val="75000"/>
                  </a:schemeClr>
                </a:solidFill>
              </a:rPr>
              <a:t>“I find the Self-Service Software to be visually pleasing, the font, spacing and light colors make it easy to read and find things. I like that you can see your standings with SAP along with the criteria and the paperwork to appeal</a:t>
            </a:r>
            <a:r>
              <a:rPr lang="en-US" sz="2100" i="1" dirty="0" smtClean="0">
                <a:solidFill>
                  <a:schemeClr val="accent2">
                    <a:lumMod val="75000"/>
                  </a:schemeClr>
                </a:solidFill>
              </a:rPr>
              <a:t>.”</a:t>
            </a:r>
            <a:br>
              <a:rPr lang="en-US" sz="2100" i="1" dirty="0" smtClean="0">
                <a:solidFill>
                  <a:schemeClr val="accent2">
                    <a:lumMod val="75000"/>
                  </a:schemeClr>
                </a:solidFill>
              </a:rPr>
            </a:br>
            <a:endParaRPr lang="en-US" sz="2100" i="1" dirty="0" smtClean="0">
              <a:solidFill>
                <a:schemeClr val="accent2">
                  <a:lumMod val="75000"/>
                </a:schemeClr>
              </a:solidFill>
            </a:endParaRPr>
          </a:p>
          <a:p>
            <a:r>
              <a:rPr lang="en-US" sz="2300" i="1" dirty="0" smtClean="0">
                <a:solidFill>
                  <a:schemeClr val="accent4">
                    <a:lumMod val="50000"/>
                  </a:schemeClr>
                </a:solidFill>
              </a:rPr>
              <a:t>“I thought </a:t>
            </a:r>
            <a:r>
              <a:rPr lang="en-US" sz="2300" i="1" dirty="0">
                <a:solidFill>
                  <a:schemeClr val="accent4">
                    <a:lumMod val="50000"/>
                  </a:schemeClr>
                </a:solidFill>
              </a:rPr>
              <a:t>the images are more visually stimulating and welcoming </a:t>
            </a:r>
            <a:r>
              <a:rPr lang="en-US" sz="2300" i="1" dirty="0" smtClean="0">
                <a:solidFill>
                  <a:schemeClr val="accent4">
                    <a:lumMod val="50000"/>
                  </a:schemeClr>
                </a:solidFill>
              </a:rPr>
              <a:t>than </a:t>
            </a:r>
            <a:r>
              <a:rPr lang="en-US" sz="2300" i="1" dirty="0">
                <a:solidFill>
                  <a:schemeClr val="accent4">
                    <a:lumMod val="50000"/>
                  </a:schemeClr>
                </a:solidFill>
              </a:rPr>
              <a:t>the original site. </a:t>
            </a:r>
            <a:r>
              <a:rPr lang="en-US" sz="2300" i="1" dirty="0" smtClean="0">
                <a:solidFill>
                  <a:schemeClr val="accent4">
                    <a:lumMod val="50000"/>
                  </a:schemeClr>
                </a:solidFill>
              </a:rPr>
              <a:t>“</a:t>
            </a:r>
            <a:endParaRPr lang="en-US" sz="2300" i="1" dirty="0">
              <a:solidFill>
                <a:schemeClr val="accent4">
                  <a:lumMod val="50000"/>
                </a:schemeClr>
              </a:solidFill>
            </a:endParaRPr>
          </a:p>
          <a:p>
            <a:endParaRPr lang="en-US" sz="2100" i="1" dirty="0">
              <a:solidFill>
                <a:schemeClr val="accent2">
                  <a:lumMod val="75000"/>
                </a:schemeClr>
              </a:solidFill>
            </a:endParaRPr>
          </a:p>
        </p:txBody>
      </p:sp>
      <p:sp>
        <p:nvSpPr>
          <p:cNvPr id="4" name="Content Placeholder 3"/>
          <p:cNvSpPr>
            <a:spLocks noGrp="1"/>
          </p:cNvSpPr>
          <p:nvPr>
            <p:ph sz="half" idx="2"/>
          </p:nvPr>
        </p:nvSpPr>
        <p:spPr>
          <a:xfrm>
            <a:off x="4648200" y="1905000"/>
            <a:ext cx="4038600" cy="4525963"/>
          </a:xfrm>
        </p:spPr>
        <p:txBody>
          <a:bodyPr>
            <a:normAutofit fontScale="70000" lnSpcReduction="20000"/>
          </a:bodyPr>
          <a:lstStyle/>
          <a:p>
            <a:r>
              <a:rPr lang="en-US" sz="2000" i="1" dirty="0">
                <a:solidFill>
                  <a:schemeClr val="accent5">
                    <a:lumMod val="75000"/>
                  </a:schemeClr>
                </a:solidFill>
              </a:rPr>
              <a:t>“</a:t>
            </a:r>
            <a:r>
              <a:rPr lang="en-US" sz="2000" i="1" dirty="0" smtClean="0">
                <a:solidFill>
                  <a:schemeClr val="accent5">
                    <a:lumMod val="75000"/>
                  </a:schemeClr>
                </a:solidFill>
              </a:rPr>
              <a:t>I </a:t>
            </a:r>
            <a:r>
              <a:rPr lang="en-US" sz="2000" i="1" dirty="0">
                <a:solidFill>
                  <a:schemeClr val="accent5">
                    <a:lumMod val="75000"/>
                  </a:schemeClr>
                </a:solidFill>
              </a:rPr>
              <a:t>liked being able to see a break down of my student loans which actually isn't offered by other colleges online (really cool).” </a:t>
            </a:r>
            <a:r>
              <a:rPr lang="en-US" sz="2000" i="1" dirty="0" smtClean="0">
                <a:solidFill>
                  <a:schemeClr val="accent5">
                    <a:lumMod val="75000"/>
                  </a:schemeClr>
                </a:solidFill>
              </a:rPr>
              <a:t/>
            </a:r>
            <a:br>
              <a:rPr lang="en-US" sz="2000" i="1" dirty="0" smtClean="0">
                <a:solidFill>
                  <a:schemeClr val="accent5">
                    <a:lumMod val="75000"/>
                  </a:schemeClr>
                </a:solidFill>
              </a:rPr>
            </a:br>
            <a:endParaRPr lang="en-US" sz="2000" i="1" dirty="0">
              <a:solidFill>
                <a:schemeClr val="accent5">
                  <a:lumMod val="75000"/>
                </a:schemeClr>
              </a:solidFill>
            </a:endParaRPr>
          </a:p>
          <a:p>
            <a:r>
              <a:rPr lang="en-US" sz="2100" i="1" dirty="0">
                <a:solidFill>
                  <a:srgbClr val="009900"/>
                </a:solidFill>
              </a:rPr>
              <a:t>“I liked the breakdown of student’s aid information.  How much was in loans and how much in grants and other forms of financial assistance</a:t>
            </a:r>
            <a:r>
              <a:rPr lang="en-US" sz="2100" i="1" dirty="0" smtClean="0">
                <a:solidFill>
                  <a:srgbClr val="009900"/>
                </a:solidFill>
              </a:rPr>
              <a:t>.”</a:t>
            </a:r>
            <a:br>
              <a:rPr lang="en-US" sz="2100" i="1" dirty="0" smtClean="0">
                <a:solidFill>
                  <a:srgbClr val="009900"/>
                </a:solidFill>
              </a:rPr>
            </a:br>
            <a:endParaRPr lang="en-US" sz="2100" i="1" dirty="0" smtClean="0">
              <a:solidFill>
                <a:srgbClr val="009900"/>
              </a:solidFill>
            </a:endParaRPr>
          </a:p>
          <a:p>
            <a:r>
              <a:rPr lang="en-US" sz="2100" i="1" dirty="0">
                <a:solidFill>
                  <a:schemeClr val="accent2">
                    <a:lumMod val="75000"/>
                  </a:schemeClr>
                </a:solidFill>
              </a:rPr>
              <a:t>“The current processing date is extremely helpful! I hope this makes students more aware that they should get their paperwork in earlier rather </a:t>
            </a:r>
            <a:r>
              <a:rPr lang="en-US" sz="2100" i="1" dirty="0" smtClean="0">
                <a:solidFill>
                  <a:schemeClr val="accent2">
                    <a:lumMod val="75000"/>
                  </a:schemeClr>
                </a:solidFill>
              </a:rPr>
              <a:t>than </a:t>
            </a:r>
            <a:r>
              <a:rPr lang="en-US" sz="2100" i="1" dirty="0">
                <a:solidFill>
                  <a:schemeClr val="accent2">
                    <a:lumMod val="75000"/>
                  </a:schemeClr>
                </a:solidFill>
              </a:rPr>
              <a:t>wait</a:t>
            </a:r>
            <a:r>
              <a:rPr lang="en-US" sz="2100" i="1" dirty="0" smtClean="0">
                <a:solidFill>
                  <a:schemeClr val="accent2">
                    <a:lumMod val="75000"/>
                  </a:schemeClr>
                </a:solidFill>
              </a:rPr>
              <a:t>.”</a:t>
            </a:r>
            <a:br>
              <a:rPr lang="en-US" sz="2100" i="1" dirty="0" smtClean="0">
                <a:solidFill>
                  <a:schemeClr val="accent2">
                    <a:lumMod val="75000"/>
                  </a:schemeClr>
                </a:solidFill>
              </a:rPr>
            </a:br>
            <a:endParaRPr lang="en-US" sz="2100" i="1" dirty="0" smtClean="0">
              <a:solidFill>
                <a:schemeClr val="accent2">
                  <a:lumMod val="75000"/>
                </a:schemeClr>
              </a:solidFill>
            </a:endParaRPr>
          </a:p>
          <a:p>
            <a:pPr lvl="0"/>
            <a:r>
              <a:rPr lang="en-US" sz="2100" i="1" dirty="0">
                <a:solidFill>
                  <a:schemeClr val="accent6">
                    <a:lumMod val="75000"/>
                  </a:schemeClr>
                </a:solidFill>
              </a:rPr>
              <a:t>“A general- first time user should be able to navigate this information easily as there isn't an overload or links in which they could get confused or lost in.  Hope to see this upgrade as a permanent one, very soon. Great work </a:t>
            </a:r>
            <a:r>
              <a:rPr lang="en-US" sz="2100" i="1" dirty="0" smtClean="0">
                <a:solidFill>
                  <a:schemeClr val="accent6">
                    <a:lumMod val="75000"/>
                  </a:schemeClr>
                </a:solidFill>
              </a:rPr>
              <a:t>:)” </a:t>
            </a:r>
            <a:endParaRPr lang="en-US" sz="2100" i="1" dirty="0">
              <a:solidFill>
                <a:schemeClr val="accent6">
                  <a:lumMod val="75000"/>
                </a:schemeClr>
              </a:solidFill>
            </a:endParaRPr>
          </a:p>
          <a:p>
            <a:endParaRPr lang="en-US" sz="2100" i="1" dirty="0">
              <a:solidFill>
                <a:schemeClr val="accent2">
                  <a:lumMod val="75000"/>
                </a:schemeClr>
              </a:solidFill>
            </a:endParaRPr>
          </a:p>
        </p:txBody>
      </p:sp>
    </p:spTree>
    <p:extLst>
      <p:ext uri="{BB962C8B-B14F-4D97-AF65-F5344CB8AC3E}">
        <p14:creationId xmlns:p14="http://schemas.microsoft.com/office/powerpoint/2010/main" val="3216691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50000"/>
                  </a:schemeClr>
                </a:solidFill>
                <a:latin typeface="Arial" panose="020B0604020202020204" pitchFamily="34" charset="0"/>
                <a:cs typeface="Arial" panose="020B0604020202020204" pitchFamily="34" charset="0"/>
              </a:rPr>
              <a:t>Staff Comments</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solidFill>
                  <a:schemeClr val="accent2">
                    <a:lumMod val="75000"/>
                  </a:schemeClr>
                </a:solidFill>
              </a:rPr>
              <a:t>“It is great that we can look at exactly what a student is seeing and assist them.”</a:t>
            </a:r>
          </a:p>
          <a:p>
            <a:r>
              <a:rPr lang="en-US" dirty="0" smtClean="0">
                <a:solidFill>
                  <a:srgbClr val="009900"/>
                </a:solidFill>
              </a:rPr>
              <a:t>“Students should be able to determine where they are without having to wait in a line to ask that question.”</a:t>
            </a:r>
            <a:endParaRPr lang="en-US" dirty="0">
              <a:solidFill>
                <a:srgbClr val="009900"/>
              </a:solidFill>
            </a:endParaRPr>
          </a:p>
        </p:txBody>
      </p:sp>
      <p:sp>
        <p:nvSpPr>
          <p:cNvPr id="4" name="Content Placeholder 3"/>
          <p:cNvSpPr>
            <a:spLocks noGrp="1"/>
          </p:cNvSpPr>
          <p:nvPr>
            <p:ph sz="half" idx="2"/>
          </p:nvPr>
        </p:nvSpPr>
        <p:spPr/>
        <p:txBody>
          <a:bodyPr/>
          <a:lstStyle/>
          <a:p>
            <a:r>
              <a:rPr lang="en-US" dirty="0" smtClean="0">
                <a:solidFill>
                  <a:schemeClr val="accent5">
                    <a:lumMod val="75000"/>
                  </a:schemeClr>
                </a:solidFill>
              </a:rPr>
              <a:t>“Having the processing date available to students will help them know where they are in the process.”</a:t>
            </a:r>
          </a:p>
          <a:p>
            <a:r>
              <a:rPr lang="en-US" dirty="0" smtClean="0">
                <a:solidFill>
                  <a:schemeClr val="accent6">
                    <a:lumMod val="75000"/>
                  </a:schemeClr>
                </a:solidFill>
              </a:rPr>
              <a:t>“The new self-service is very intuitive for both digital natives and luddites.”</a:t>
            </a:r>
            <a:endParaRPr lang="en-US" dirty="0">
              <a:solidFill>
                <a:schemeClr val="accent6">
                  <a:lumMod val="75000"/>
                </a:schemeClr>
              </a:solidFill>
            </a:endParaRPr>
          </a:p>
        </p:txBody>
      </p:sp>
    </p:spTree>
    <p:extLst>
      <p:ext uri="{BB962C8B-B14F-4D97-AF65-F5344CB8AC3E}">
        <p14:creationId xmlns:p14="http://schemas.microsoft.com/office/powerpoint/2010/main" val="2242368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lumMod val="50000"/>
                  </a:schemeClr>
                </a:solidFill>
                <a:latin typeface="Arial" panose="020B0604020202020204" pitchFamily="34" charset="0"/>
                <a:cs typeface="Arial" panose="020B0604020202020204" pitchFamily="34" charset="0"/>
              </a:rPr>
              <a:t>Need Help? </a:t>
            </a:r>
          </a:p>
        </p:txBody>
      </p:sp>
      <p:sp>
        <p:nvSpPr>
          <p:cNvPr id="6" name="Content Placeholder 5"/>
          <p:cNvSpPr>
            <a:spLocks noGrp="1"/>
          </p:cNvSpPr>
          <p:nvPr>
            <p:ph idx="1"/>
          </p:nvPr>
        </p:nvSpPr>
        <p:spPr/>
        <p:txBody>
          <a:bodyPr>
            <a:normAutofit fontScale="85000" lnSpcReduction="20000"/>
          </a:bodyPr>
          <a:lstStyle/>
          <a:p>
            <a:r>
              <a:rPr lang="en-US" dirty="0" smtClean="0">
                <a:solidFill>
                  <a:schemeClr val="accent5">
                    <a:lumMod val="50000"/>
                  </a:schemeClr>
                </a:solidFill>
              </a:rPr>
              <a:t>Students have access to our FAFSA Lab for hands-on assistance </a:t>
            </a:r>
          </a:p>
          <a:p>
            <a:pPr lvl="1"/>
            <a:r>
              <a:rPr lang="en-US" dirty="0" smtClean="0">
                <a:solidFill>
                  <a:schemeClr val="accent5">
                    <a:lumMod val="50000"/>
                  </a:schemeClr>
                </a:solidFill>
              </a:rPr>
              <a:t>Monday – Thursday </a:t>
            </a:r>
          </a:p>
          <a:p>
            <a:pPr lvl="1"/>
            <a:r>
              <a:rPr lang="en-US" dirty="0" smtClean="0">
                <a:solidFill>
                  <a:schemeClr val="accent5">
                    <a:lumMod val="50000"/>
                  </a:schemeClr>
                </a:solidFill>
              </a:rPr>
              <a:t>10AM -1PM</a:t>
            </a:r>
          </a:p>
          <a:p>
            <a:pPr lvl="1"/>
            <a:r>
              <a:rPr lang="en-US" dirty="0" smtClean="0">
                <a:solidFill>
                  <a:schemeClr val="accent5">
                    <a:lumMod val="50000"/>
                  </a:schemeClr>
                </a:solidFill>
              </a:rPr>
              <a:t> 1:30PM – 3PM</a:t>
            </a:r>
          </a:p>
          <a:p>
            <a:r>
              <a:rPr lang="en-US" dirty="0" smtClean="0">
                <a:solidFill>
                  <a:schemeClr val="accent5">
                    <a:lumMod val="50000"/>
                  </a:schemeClr>
                </a:solidFill>
              </a:rPr>
              <a:t>Front Counter</a:t>
            </a:r>
          </a:p>
          <a:p>
            <a:pPr lvl="1"/>
            <a:r>
              <a:rPr lang="en-US" dirty="0" smtClean="0">
                <a:solidFill>
                  <a:schemeClr val="accent5">
                    <a:lumMod val="50000"/>
                  </a:schemeClr>
                </a:solidFill>
              </a:rPr>
              <a:t>Monday, Tuesday, Thursday, Friday   </a:t>
            </a:r>
          </a:p>
          <a:p>
            <a:pPr lvl="2"/>
            <a:r>
              <a:rPr lang="en-US" dirty="0" smtClean="0">
                <a:solidFill>
                  <a:schemeClr val="accent5">
                    <a:lumMod val="50000"/>
                  </a:schemeClr>
                </a:solidFill>
              </a:rPr>
              <a:t>9AM- 4pm</a:t>
            </a:r>
          </a:p>
          <a:p>
            <a:pPr lvl="1"/>
            <a:r>
              <a:rPr lang="en-US" dirty="0" smtClean="0">
                <a:solidFill>
                  <a:schemeClr val="accent5">
                    <a:lumMod val="50000"/>
                  </a:schemeClr>
                </a:solidFill>
              </a:rPr>
              <a:t>Wednesday </a:t>
            </a:r>
          </a:p>
          <a:p>
            <a:pPr lvl="2"/>
            <a:r>
              <a:rPr lang="en-US" dirty="0" smtClean="0">
                <a:solidFill>
                  <a:schemeClr val="accent5">
                    <a:lumMod val="50000"/>
                  </a:schemeClr>
                </a:solidFill>
              </a:rPr>
              <a:t>10AM -4PM</a:t>
            </a:r>
          </a:p>
          <a:p>
            <a:r>
              <a:rPr lang="en-US" dirty="0" smtClean="0">
                <a:solidFill>
                  <a:schemeClr val="accent5">
                    <a:lumMod val="50000"/>
                  </a:schemeClr>
                </a:solidFill>
              </a:rPr>
              <a:t>Call us at 503-594-6082</a:t>
            </a:r>
          </a:p>
          <a:p>
            <a:r>
              <a:rPr lang="en-US" dirty="0" smtClean="0">
                <a:solidFill>
                  <a:schemeClr val="accent5">
                    <a:lumMod val="50000"/>
                  </a:schemeClr>
                </a:solidFill>
              </a:rPr>
              <a:t>Email us finaid@Clackamas.edu</a:t>
            </a:r>
            <a:endParaRPr lang="en-US" dirty="0">
              <a:solidFill>
                <a:schemeClr val="accent5">
                  <a:lumMod val="50000"/>
                </a:schemeClr>
              </a:solidFill>
            </a:endParaRPr>
          </a:p>
        </p:txBody>
      </p:sp>
    </p:spTree>
    <p:extLst>
      <p:ext uri="{BB962C8B-B14F-4D97-AF65-F5344CB8AC3E}">
        <p14:creationId xmlns:p14="http://schemas.microsoft.com/office/powerpoint/2010/main" val="142100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latin typeface="Arial" panose="020B0604020202020204" pitchFamily="34" charset="0"/>
                <a:cs typeface="Arial" panose="020B0604020202020204" pitchFamily="34" charset="0"/>
              </a:rPr>
              <a:t>Self-Service Welcome Page</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69704" y="1752599"/>
            <a:ext cx="8345695" cy="3495675"/>
          </a:xfrm>
          <a:prstGeom prst="rect">
            <a:avLst/>
          </a:prstGeom>
        </p:spPr>
      </p:pic>
    </p:spTree>
    <p:extLst>
      <p:ext uri="{BB962C8B-B14F-4D97-AF65-F5344CB8AC3E}">
        <p14:creationId xmlns:p14="http://schemas.microsoft.com/office/powerpoint/2010/main" val="3999518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sz="2000" dirty="0" smtClean="0">
                <a:solidFill>
                  <a:schemeClr val="tx2">
                    <a:lumMod val="75000"/>
                  </a:schemeClr>
                </a:solidFill>
              </a:rPr>
              <a:t>Questions?  </a:t>
            </a:r>
          </a:p>
          <a:p>
            <a:r>
              <a:rPr lang="en-US" sz="2000" dirty="0" smtClean="0">
                <a:solidFill>
                  <a:schemeClr val="tx2">
                    <a:lumMod val="75000"/>
                  </a:schemeClr>
                </a:solidFill>
              </a:rPr>
              <a:t>Contact Karen Ash or Terrie Sanne</a:t>
            </a:r>
            <a:endParaRPr lang="en-US" sz="2000" dirty="0">
              <a:solidFill>
                <a:schemeClr val="tx2">
                  <a:lumMod val="75000"/>
                </a:schemeClr>
              </a:solidFill>
            </a:endParaRPr>
          </a:p>
        </p:txBody>
      </p:sp>
      <p:pic>
        <p:nvPicPr>
          <p:cNvPr id="9" name="Picture 8"/>
          <p:cNvPicPr>
            <a:picLocks noChangeAspect="1"/>
          </p:cNvPicPr>
          <p:nvPr/>
        </p:nvPicPr>
        <p:blipFill>
          <a:blip r:embed="rId2"/>
          <a:stretch>
            <a:fillRect/>
          </a:stretch>
        </p:blipFill>
        <p:spPr>
          <a:xfrm>
            <a:off x="2209800" y="152400"/>
            <a:ext cx="4972050" cy="5105400"/>
          </a:xfrm>
          <a:prstGeom prst="rect">
            <a:avLst/>
          </a:prstGeom>
        </p:spPr>
      </p:pic>
    </p:spTree>
    <p:extLst>
      <p:ext uri="{BB962C8B-B14F-4D97-AF65-F5344CB8AC3E}">
        <p14:creationId xmlns:p14="http://schemas.microsoft.com/office/powerpoint/2010/main" val="2663444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Drop-down Menu for Navigation</a:t>
            </a:r>
            <a:endParaRPr lang="en-US" sz="4000" dirty="0">
              <a:solidFill>
                <a:schemeClr val="accent1">
                  <a:lumMod val="50000"/>
                </a:schemeClr>
              </a:solidFill>
            </a:endParaRPr>
          </a:p>
        </p:txBody>
      </p:sp>
      <p:pic>
        <p:nvPicPr>
          <p:cNvPr id="4" name="Content Placeholder 3"/>
          <p:cNvPicPr>
            <a:picLocks noGrp="1" noChangeAspect="1"/>
          </p:cNvPicPr>
          <p:nvPr>
            <p:ph idx="1"/>
          </p:nvPr>
        </p:nvPicPr>
        <p:blipFill>
          <a:blip r:embed="rId3"/>
          <a:stretch>
            <a:fillRect/>
          </a:stretch>
        </p:blipFill>
        <p:spPr>
          <a:xfrm>
            <a:off x="1446882" y="1417638"/>
            <a:ext cx="3887118" cy="3943453"/>
          </a:xfrm>
          <a:prstGeom prst="rect">
            <a:avLst/>
          </a:prstGeom>
        </p:spPr>
      </p:pic>
      <p:sp>
        <p:nvSpPr>
          <p:cNvPr id="5" name="Left Arrow 4"/>
          <p:cNvSpPr/>
          <p:nvPr/>
        </p:nvSpPr>
        <p:spPr>
          <a:xfrm>
            <a:off x="3886200" y="1599266"/>
            <a:ext cx="48006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1981200"/>
            <a:ext cx="3505200" cy="338554"/>
          </a:xfrm>
          <a:prstGeom prst="rect">
            <a:avLst/>
          </a:prstGeom>
          <a:noFill/>
        </p:spPr>
        <p:txBody>
          <a:bodyPr wrap="square" rtlCol="0">
            <a:spAutoFit/>
          </a:bodyPr>
          <a:lstStyle/>
          <a:p>
            <a:r>
              <a:rPr lang="en-US" sz="1600" dirty="0" smtClean="0">
                <a:solidFill>
                  <a:schemeClr val="bg1"/>
                </a:solidFill>
              </a:rPr>
              <a:t>Hover activates drop-down menu</a:t>
            </a:r>
            <a:endParaRPr lang="en-US" sz="1600" dirty="0">
              <a:solidFill>
                <a:schemeClr val="bg1"/>
              </a:solidFill>
            </a:endParaRPr>
          </a:p>
        </p:txBody>
      </p:sp>
    </p:spTree>
    <p:extLst>
      <p:ext uri="{BB962C8B-B14F-4D97-AF65-F5344CB8AC3E}">
        <p14:creationId xmlns:p14="http://schemas.microsoft.com/office/powerpoint/2010/main" val="314378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620000" cy="609600"/>
          </a:xfrm>
        </p:spPr>
        <p:txBody>
          <a:bodyPr>
            <a:noAutofit/>
          </a:bodyPr>
          <a:lstStyle/>
          <a:p>
            <a:r>
              <a:rPr lang="en-US" sz="4000" b="0" dirty="0" smtClean="0">
                <a:solidFill>
                  <a:schemeClr val="accent1">
                    <a:lumMod val="50000"/>
                  </a:schemeClr>
                </a:solidFill>
                <a:latin typeface="Arial" panose="020B0604020202020204" pitchFamily="34" charset="0"/>
                <a:cs typeface="Arial" panose="020B0604020202020204" pitchFamily="34" charset="0"/>
              </a:rPr>
              <a:t>Home Page</a:t>
            </a:r>
            <a:endParaRPr lang="en-US" sz="4000" b="0" dirty="0">
              <a:solidFill>
                <a:schemeClr val="accent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09600" y="1517012"/>
            <a:ext cx="8315325" cy="3674213"/>
          </a:xfrm>
          <a:prstGeom prst="rect">
            <a:avLst/>
          </a:prstGeom>
        </p:spPr>
      </p:pic>
      <p:sp>
        <p:nvSpPr>
          <p:cNvPr id="10" name="Bent-Up Arrow 9"/>
          <p:cNvSpPr/>
          <p:nvPr/>
        </p:nvSpPr>
        <p:spPr>
          <a:xfrm>
            <a:off x="3810000" y="2744518"/>
            <a:ext cx="2114550" cy="609600"/>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1904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Checklist Status:</a:t>
            </a:r>
            <a:endParaRPr lang="en-US" sz="4000" dirty="0">
              <a:solidFill>
                <a:schemeClr val="accent1">
                  <a:lumMod val="50000"/>
                </a:schemeClr>
              </a:solidFill>
            </a:endParaRPr>
          </a:p>
        </p:txBody>
      </p:sp>
      <p:pic>
        <p:nvPicPr>
          <p:cNvPr id="5" name="Content Placeholder 4"/>
          <p:cNvPicPr>
            <a:picLocks noGrp="1" noChangeAspect="1"/>
          </p:cNvPicPr>
          <p:nvPr>
            <p:ph sz="half" idx="1"/>
          </p:nvPr>
        </p:nvPicPr>
        <p:blipFill>
          <a:blip r:embed="rId3"/>
          <a:stretch>
            <a:fillRect/>
          </a:stretch>
        </p:blipFill>
        <p:spPr>
          <a:xfrm>
            <a:off x="685799" y="1981200"/>
            <a:ext cx="4004675" cy="1600200"/>
          </a:xfrm>
          <a:prstGeom prst="rect">
            <a:avLst/>
          </a:prstGeom>
        </p:spPr>
      </p:pic>
      <p:pic>
        <p:nvPicPr>
          <p:cNvPr id="6" name="Content Placeholder 5"/>
          <p:cNvPicPr>
            <a:picLocks noGrp="1" noChangeAspect="1"/>
          </p:cNvPicPr>
          <p:nvPr>
            <p:ph sz="half" idx="2"/>
          </p:nvPr>
        </p:nvPicPr>
        <p:blipFill>
          <a:blip r:embed="rId4"/>
          <a:stretch>
            <a:fillRect/>
          </a:stretch>
        </p:blipFill>
        <p:spPr>
          <a:xfrm>
            <a:off x="3531742" y="4267200"/>
            <a:ext cx="5392648" cy="1295400"/>
          </a:xfrm>
          <a:prstGeom prst="rect">
            <a:avLst/>
          </a:prstGeom>
        </p:spPr>
      </p:pic>
      <p:sp>
        <p:nvSpPr>
          <p:cNvPr id="3" name="Left Arrow 2"/>
          <p:cNvSpPr/>
          <p:nvPr/>
        </p:nvSpPr>
        <p:spPr>
          <a:xfrm>
            <a:off x="5105400" y="2362200"/>
            <a:ext cx="3581400" cy="838200"/>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715000" y="2590800"/>
            <a:ext cx="2895600" cy="369332"/>
          </a:xfrm>
          <a:prstGeom prst="rect">
            <a:avLst/>
          </a:prstGeom>
          <a:noFill/>
        </p:spPr>
        <p:txBody>
          <a:bodyPr wrap="square" rtlCol="0">
            <a:spAutoFit/>
          </a:bodyPr>
          <a:lstStyle/>
          <a:p>
            <a:r>
              <a:rPr lang="en-US" dirty="0" smtClean="0">
                <a:solidFill>
                  <a:schemeClr val="bg1"/>
                </a:solidFill>
              </a:rPr>
              <a:t>All requirements completed!</a:t>
            </a:r>
            <a:endParaRPr lang="en-US" dirty="0">
              <a:solidFill>
                <a:schemeClr val="bg1"/>
              </a:solidFill>
            </a:endParaRPr>
          </a:p>
        </p:txBody>
      </p:sp>
      <p:sp>
        <p:nvSpPr>
          <p:cNvPr id="7" name="Right Arrow 6"/>
          <p:cNvSpPr/>
          <p:nvPr/>
        </p:nvSpPr>
        <p:spPr>
          <a:xfrm>
            <a:off x="685799" y="4457700"/>
            <a:ext cx="2845943" cy="914400"/>
          </a:xfrm>
          <a:prstGeom prst="rightArrow">
            <a:avLst/>
          </a:prstGeom>
          <a:solidFill>
            <a:srgbClr val="D7D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4724400"/>
            <a:ext cx="2286000" cy="369332"/>
          </a:xfrm>
          <a:prstGeom prst="rect">
            <a:avLst/>
          </a:prstGeom>
          <a:noFill/>
        </p:spPr>
        <p:txBody>
          <a:bodyPr wrap="square" rtlCol="0">
            <a:spAutoFit/>
          </a:bodyPr>
          <a:lstStyle/>
          <a:p>
            <a:r>
              <a:rPr lang="en-US" dirty="0" smtClean="0"/>
              <a:t>Missing requirements</a:t>
            </a:r>
            <a:endParaRPr lang="en-US" dirty="0"/>
          </a:p>
        </p:txBody>
      </p:sp>
    </p:spTree>
    <p:extLst>
      <p:ext uri="{BB962C8B-B14F-4D97-AF65-F5344CB8AC3E}">
        <p14:creationId xmlns:p14="http://schemas.microsoft.com/office/powerpoint/2010/main" val="2852371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sz="3600" dirty="0" smtClean="0">
                <a:solidFill>
                  <a:schemeClr val="accent1">
                    <a:lumMod val="50000"/>
                  </a:schemeClr>
                </a:solidFill>
              </a:rPr>
              <a:t>Complete and Needed Documents</a:t>
            </a:r>
            <a:br>
              <a:rPr lang="en-US" sz="3600" dirty="0" smtClean="0">
                <a:solidFill>
                  <a:schemeClr val="accent1">
                    <a:lumMod val="50000"/>
                  </a:schemeClr>
                </a:solidFill>
              </a:rPr>
            </a:br>
            <a:r>
              <a:rPr lang="en-US" sz="3600" dirty="0">
                <a:solidFill>
                  <a:schemeClr val="accent1">
                    <a:lumMod val="50000"/>
                  </a:schemeClr>
                </a:solidFill>
              </a:rPr>
              <a:t/>
            </a:r>
            <a:br>
              <a:rPr lang="en-US" sz="3600" dirty="0">
                <a:solidFill>
                  <a:schemeClr val="accent1">
                    <a:lumMod val="50000"/>
                  </a:schemeClr>
                </a:solidFill>
              </a:rPr>
            </a:br>
            <a:r>
              <a:rPr lang="en-US" sz="1800" dirty="0" smtClean="0">
                <a:solidFill>
                  <a:schemeClr val="accent1">
                    <a:lumMod val="50000"/>
                  </a:schemeClr>
                </a:solidFill>
              </a:rPr>
              <a:t>(Student with completed and needed documents)</a:t>
            </a:r>
            <a:endParaRPr lang="en-US" sz="1800" dirty="0">
              <a:solidFill>
                <a:schemeClr val="accent1">
                  <a:lumMod val="50000"/>
                </a:schemeClr>
              </a:solidFill>
            </a:endParaRPr>
          </a:p>
        </p:txBody>
      </p:sp>
      <p:pic>
        <p:nvPicPr>
          <p:cNvPr id="3" name="Picture 2"/>
          <p:cNvPicPr/>
          <p:nvPr/>
        </p:nvPicPr>
        <p:blipFill>
          <a:blip r:embed="rId3"/>
          <a:stretch>
            <a:fillRect/>
          </a:stretch>
        </p:blipFill>
        <p:spPr>
          <a:xfrm>
            <a:off x="1143000" y="2286000"/>
            <a:ext cx="6858000" cy="1640840"/>
          </a:xfrm>
          <a:prstGeom prst="rect">
            <a:avLst/>
          </a:prstGeom>
        </p:spPr>
      </p:pic>
    </p:spTree>
    <p:extLst>
      <p:ext uri="{BB962C8B-B14F-4D97-AF65-F5344CB8AC3E}">
        <p14:creationId xmlns:p14="http://schemas.microsoft.com/office/powerpoint/2010/main" val="138989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50000"/>
                  </a:schemeClr>
                </a:solidFill>
                <a:latin typeface="Arial" panose="020B0604020202020204" pitchFamily="34" charset="0"/>
                <a:cs typeface="Arial" panose="020B0604020202020204" pitchFamily="34" charset="0"/>
              </a:rPr>
              <a:t>Checklist Items</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24669" y="2590800"/>
            <a:ext cx="3666331" cy="1664239"/>
          </a:xfrm>
          <a:prstGeom prst="rect">
            <a:avLst/>
          </a:prstGeom>
          <a:ln>
            <a:solidFill>
              <a:srgbClr val="00B050"/>
            </a:solidFill>
          </a:ln>
        </p:spPr>
      </p:pic>
      <p:sp>
        <p:nvSpPr>
          <p:cNvPr id="3" name="Text Placeholder 2"/>
          <p:cNvSpPr>
            <a:spLocks noGrp="1"/>
          </p:cNvSpPr>
          <p:nvPr>
            <p:ph type="body" idx="1"/>
          </p:nvPr>
        </p:nvSpPr>
        <p:spPr>
          <a:xfrm>
            <a:off x="457200" y="1535113"/>
            <a:ext cx="3733800" cy="639762"/>
          </a:xfrm>
          <a:ln>
            <a:solidFill>
              <a:srgbClr val="00B050"/>
            </a:solidFill>
          </a:ln>
        </p:spPr>
        <p:txBody>
          <a:bodyPr/>
          <a:lstStyle/>
          <a:p>
            <a:r>
              <a:rPr lang="en-US" dirty="0" smtClean="0"/>
              <a:t>Completed Checklist</a:t>
            </a:r>
            <a:endParaRPr lang="en-US" dirty="0"/>
          </a:p>
        </p:txBody>
      </p:sp>
      <p:sp>
        <p:nvSpPr>
          <p:cNvPr id="5" name="Text Placeholder 4"/>
          <p:cNvSpPr>
            <a:spLocks noGrp="1"/>
          </p:cNvSpPr>
          <p:nvPr>
            <p:ph type="body" sz="quarter" idx="3"/>
          </p:nvPr>
        </p:nvSpPr>
        <p:spPr>
          <a:xfrm>
            <a:off x="4572000" y="1539809"/>
            <a:ext cx="4041775" cy="639762"/>
          </a:xfrm>
          <a:ln>
            <a:solidFill>
              <a:schemeClr val="accent5">
                <a:lumMod val="50000"/>
              </a:schemeClr>
            </a:solidFill>
          </a:ln>
        </p:spPr>
        <p:txBody>
          <a:bodyPr/>
          <a:lstStyle/>
          <a:p>
            <a:r>
              <a:rPr lang="en-US" dirty="0" smtClean="0"/>
              <a:t>Incomplete Checklist</a:t>
            </a:r>
          </a:p>
        </p:txBody>
      </p:sp>
      <p:pic>
        <p:nvPicPr>
          <p:cNvPr id="8" name="Content Placeholder 7"/>
          <p:cNvPicPr>
            <a:picLocks noGrp="1"/>
          </p:cNvPicPr>
          <p:nvPr>
            <p:ph sz="quarter" idx="4"/>
          </p:nvPr>
        </p:nvPicPr>
        <p:blipFill>
          <a:blip r:embed="rId4"/>
          <a:stretch>
            <a:fillRect/>
          </a:stretch>
        </p:blipFill>
        <p:spPr>
          <a:xfrm>
            <a:off x="4572000" y="2590800"/>
            <a:ext cx="4041775" cy="1688816"/>
          </a:xfrm>
          <a:prstGeom prst="rect">
            <a:avLst/>
          </a:prstGeom>
          <a:ln>
            <a:solidFill>
              <a:schemeClr val="accent5">
                <a:lumMod val="50000"/>
              </a:schemeClr>
            </a:solidFill>
          </a:ln>
        </p:spPr>
      </p:pic>
      <p:sp>
        <p:nvSpPr>
          <p:cNvPr id="16" name="Content Placeholder 15"/>
          <p:cNvSpPr>
            <a:spLocks noGrp="1"/>
          </p:cNvSpPr>
          <p:nvPr>
            <p:ph sz="half" idx="2"/>
          </p:nvPr>
        </p:nvSpPr>
        <p:spPr>
          <a:xfrm>
            <a:off x="457200" y="2514600"/>
            <a:ext cx="4040188" cy="1905000"/>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17457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rPr>
              <a:t>Document Status</a:t>
            </a:r>
            <a:endParaRPr lang="en-US" sz="4000" dirty="0">
              <a:solidFill>
                <a:schemeClr val="accent1">
                  <a:lumMod val="50000"/>
                </a:schemeClr>
              </a:solidFill>
            </a:endParaRPr>
          </a:p>
        </p:txBody>
      </p:sp>
      <p:pic>
        <p:nvPicPr>
          <p:cNvPr id="5" name="Content Placeholder 4"/>
          <p:cNvPicPr>
            <a:picLocks noGrp="1"/>
          </p:cNvPicPr>
          <p:nvPr>
            <p:ph sz="half" idx="1"/>
          </p:nvPr>
        </p:nvPicPr>
        <p:blipFill>
          <a:blip r:embed="rId3"/>
          <a:stretch>
            <a:fillRect/>
          </a:stretch>
        </p:blipFill>
        <p:spPr>
          <a:xfrm>
            <a:off x="609600" y="2268068"/>
            <a:ext cx="4038600" cy="3308214"/>
          </a:xfrm>
          <a:prstGeom prst="rect">
            <a:avLst/>
          </a:prstGeom>
          <a:ln>
            <a:solidFill>
              <a:srgbClr val="00B050"/>
            </a:solidFill>
          </a:ln>
        </p:spPr>
      </p:pic>
      <p:pic>
        <p:nvPicPr>
          <p:cNvPr id="6" name="Content Placeholder 5"/>
          <p:cNvPicPr>
            <a:picLocks noGrp="1"/>
          </p:cNvPicPr>
          <p:nvPr>
            <p:ph sz="half" idx="2"/>
          </p:nvPr>
        </p:nvPicPr>
        <p:blipFill>
          <a:blip r:embed="rId4"/>
          <a:stretch>
            <a:fillRect/>
          </a:stretch>
        </p:blipFill>
        <p:spPr>
          <a:xfrm>
            <a:off x="4953000" y="2286000"/>
            <a:ext cx="4038600" cy="1276380"/>
          </a:xfrm>
          <a:prstGeom prst="rect">
            <a:avLst/>
          </a:prstGeom>
          <a:ln>
            <a:solidFill>
              <a:schemeClr val="accent5">
                <a:lumMod val="50000"/>
              </a:schemeClr>
            </a:solidFill>
          </a:ln>
        </p:spPr>
      </p:pic>
      <p:sp>
        <p:nvSpPr>
          <p:cNvPr id="8" name="Text Box 37"/>
          <p:cNvSpPr txBox="1"/>
          <p:nvPr/>
        </p:nvSpPr>
        <p:spPr>
          <a:xfrm>
            <a:off x="6096000" y="3886200"/>
            <a:ext cx="2590800" cy="544542"/>
          </a:xfrm>
          <a:prstGeom prst="rect">
            <a:avLst/>
          </a:prstGeom>
          <a:solidFill>
            <a:schemeClr val="accent1">
              <a:lumMod val="75000"/>
            </a:schemeClr>
          </a:solidFill>
          <a:ln w="19050">
            <a:solidFill>
              <a:schemeClr val="accent1">
                <a:lumMod val="75000"/>
              </a:schemeClr>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All form requests include a hotlink to the specific form </a:t>
            </a:r>
            <a:r>
              <a:rPr lang="en-US" sz="12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needed!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Left Arrow 8"/>
          <p:cNvSpPr/>
          <p:nvPr/>
        </p:nvSpPr>
        <p:spPr>
          <a:xfrm rot="5400000">
            <a:off x="7039876" y="3295448"/>
            <a:ext cx="446572" cy="713676"/>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838200" y="1752600"/>
            <a:ext cx="3581400" cy="369332"/>
          </a:xfrm>
          <a:prstGeom prst="rect">
            <a:avLst/>
          </a:prstGeom>
          <a:noFill/>
          <a:ln>
            <a:solidFill>
              <a:srgbClr val="00B050"/>
            </a:solidFill>
          </a:ln>
        </p:spPr>
        <p:txBody>
          <a:bodyPr wrap="square" rtlCol="0">
            <a:spAutoFit/>
          </a:bodyPr>
          <a:lstStyle/>
          <a:p>
            <a:r>
              <a:rPr lang="en-US" dirty="0" smtClean="0"/>
              <a:t>Student “A” – completed items</a:t>
            </a:r>
            <a:endParaRPr lang="en-US" dirty="0"/>
          </a:p>
        </p:txBody>
      </p:sp>
      <p:sp>
        <p:nvSpPr>
          <p:cNvPr id="10" name="TextBox 9"/>
          <p:cNvSpPr txBox="1"/>
          <p:nvPr/>
        </p:nvSpPr>
        <p:spPr>
          <a:xfrm>
            <a:off x="5181600" y="1764268"/>
            <a:ext cx="3581400" cy="369332"/>
          </a:xfrm>
          <a:prstGeom prst="rect">
            <a:avLst/>
          </a:prstGeom>
          <a:noFill/>
          <a:ln>
            <a:solidFill>
              <a:schemeClr val="accent5">
                <a:lumMod val="50000"/>
              </a:schemeClr>
            </a:solidFill>
          </a:ln>
        </p:spPr>
        <p:txBody>
          <a:bodyPr wrap="square" rtlCol="0">
            <a:spAutoFit/>
          </a:bodyPr>
          <a:lstStyle/>
          <a:p>
            <a:r>
              <a:rPr lang="en-US" dirty="0" smtClean="0"/>
              <a:t>Student “B” – missing items</a:t>
            </a:r>
            <a:endParaRPr lang="en-US" dirty="0"/>
          </a:p>
        </p:txBody>
      </p:sp>
    </p:spTree>
    <p:extLst>
      <p:ext uri="{BB962C8B-B14F-4D97-AF65-F5344CB8AC3E}">
        <p14:creationId xmlns:p14="http://schemas.microsoft.com/office/powerpoint/2010/main" val="3231337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50000"/>
                  </a:schemeClr>
                </a:solidFill>
                <a:latin typeface="Arial" panose="020B0604020202020204" pitchFamily="34" charset="0"/>
                <a:cs typeface="Arial" panose="020B0604020202020204" pitchFamily="34" charset="0"/>
              </a:rPr>
              <a:t>Loan and Pell History</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928812" y="1485900"/>
            <a:ext cx="5286375" cy="3886200"/>
          </a:xfrm>
          <a:prstGeom prst="rect">
            <a:avLst/>
          </a:prstGeom>
        </p:spPr>
      </p:pic>
    </p:spTree>
    <p:extLst>
      <p:ext uri="{BB962C8B-B14F-4D97-AF65-F5344CB8AC3E}">
        <p14:creationId xmlns:p14="http://schemas.microsoft.com/office/powerpoint/2010/main" val="3063008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1061</TotalTime>
  <Words>1012</Words>
  <Application>Microsoft Office PowerPoint</Application>
  <PresentationFormat>On-screen Show (4:3)</PresentationFormat>
  <Paragraphs>96</Paragraphs>
  <Slides>20</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Office Theme</vt:lpstr>
      <vt:lpstr>Custom Design</vt:lpstr>
      <vt:lpstr>Financial Aid Self-Service</vt:lpstr>
      <vt:lpstr>Self-Service Welcome Page</vt:lpstr>
      <vt:lpstr>Drop-down Menu for Navigation</vt:lpstr>
      <vt:lpstr>Home Page</vt:lpstr>
      <vt:lpstr>Checklist Status:</vt:lpstr>
      <vt:lpstr>Complete and Needed Documents  (Student with completed and needed documents)</vt:lpstr>
      <vt:lpstr>Checklist Items</vt:lpstr>
      <vt:lpstr>Document Status</vt:lpstr>
      <vt:lpstr>Loan and Pell History</vt:lpstr>
      <vt:lpstr>Resources and Links</vt:lpstr>
      <vt:lpstr>My Awards ready to accept/decline (shows yellow)</vt:lpstr>
      <vt:lpstr>After accepted/declined (turns green)</vt:lpstr>
      <vt:lpstr>Award Letter</vt:lpstr>
      <vt:lpstr>Award Letter Terms and Conditions</vt:lpstr>
      <vt:lpstr>Satisfactory Academic Progress (SAP)  and History</vt:lpstr>
      <vt:lpstr>Communication Plan</vt:lpstr>
      <vt:lpstr>“Student Experience” Tester Comments</vt:lpstr>
      <vt:lpstr>Staff Comments</vt:lpstr>
      <vt:lpstr>Need Help? </vt:lpstr>
      <vt:lpstr>PowerPoint Presentation</vt:lpstr>
    </vt:vector>
  </TitlesOfParts>
  <Company>Clackamas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Terrie Sanne</cp:lastModifiedBy>
  <cp:revision>142</cp:revision>
  <cp:lastPrinted>2018-10-02T15:25:19Z</cp:lastPrinted>
  <dcterms:created xsi:type="dcterms:W3CDTF">2015-07-20T21:46:48Z</dcterms:created>
  <dcterms:modified xsi:type="dcterms:W3CDTF">2018-10-05T16:24:17Z</dcterms:modified>
</cp:coreProperties>
</file>